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Helvetica Neue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0CE7011-F64B-4890-8B58-BC32A2B4B43A}">
  <a:tblStyle styleId="{D0CE7011-F64B-4890-8B58-BC32A2B4B4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-bold.fntdata"/><Relationship Id="rId50" Type="http://schemas.openxmlformats.org/officeDocument/2006/relationships/font" Target="fonts/HelveticaNeue-regular.fntdata"/><Relationship Id="rId53" Type="http://schemas.openxmlformats.org/officeDocument/2006/relationships/font" Target="fonts/HelveticaNeue-boldItalic.fntdata"/><Relationship Id="rId52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f879fd3b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51f879fd3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51f879fd3b_0_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2d6de5f5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12d6de5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12d6de5f5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1f879fd3b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51f879fd3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51f879fd3b_0_1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fea6bdb0_0_91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g26fea6bdb0_0_91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6fea6bdb0_0_91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1f879fd3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51f879fd3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51f879fd3b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fe68dc47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6fe68dc4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6fe68dc47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1f879fd3b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51f879fd3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51f879fd3b_0_1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1f879fd3b_0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51f879fd3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51f879fd3b_0_1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1f879fd3b_0_172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g51f879fd3b_0_172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51f879fd3b_0_172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bb27065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70bb27065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70bb27065b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1f879fd3b_0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51f879fd3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51f879fd3b_0_1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1f879fd3b_0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51f879fd3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51f879fd3b_0_1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1f879fd3b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51f879fd3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51f879fd3b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207c0ba0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5207c0ba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5207c0ba02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ff97023e_0_90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g26ff97023e_0_90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6ff97023e_0_90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ff97023e_0_114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4" name="Google Shape;264;g26ff97023e_0_114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Public nodes: 3 GPU nodes, 3 High Memory nodes, 19 Standard nodes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6ff97023e_0_114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ff97023e_0_120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1" name="Google Shape;271;g26ff97023e_0_120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6ff97023e_0_120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2d6de5f5_0_22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8" name="Google Shape;278;g312d6de5f5_0_22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12d6de5f5_0_22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ff97023e_0_145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5" name="Google Shape;285;g26ff97023e_0_145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6ff97023e_0_145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fe68dc4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26fe68dc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26fe68dc47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6ff97023e_0_151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2" name="Google Shape;292;g26ff97023e_0_151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6ff97023e_0_151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ff97023e_0_157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9" name="Google Shape;299;g26ff97023e_0_157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6ff97023e_0_157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ff97023e_0_163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6" name="Google Shape;306;g26ff97023e_0_163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6ff97023e_0_163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ff97023e_0_169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3" name="Google Shape;313;g26ff97023e_0_169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6ff97023e_0_169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ff97023e_0_175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0" name="Google Shape;320;g26ff97023e_0_175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6ff97023e_0_175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1f879fd3b_0_158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7" name="Google Shape;327;g51f879fd3b_0_158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51f879fd3b_0_158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ff97023e_0_181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4" name="Google Shape;334;g26ff97023e_0_181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6ff97023e_0_181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6ff97023e_0_187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1" name="Google Shape;341;g26ff97023e_0_187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6ff97023e_0_187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1f879fd3b_0_178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8" name="Google Shape;348;g51f879fd3b_0_178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51f879fd3b_0_178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ff97023e_0_199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5" name="Google Shape;355;g26ff97023e_0_199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6ff97023e_0_199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bb27065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70bb27065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70bb27065b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207c0ba02_0_0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g5207c0ba02_0_0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5207c0ba02_0_0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ff97023e_0_205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9" name="Google Shape;369;g26ff97023e_0_205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6ff97023e_0_205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6fea6bdb0_0_129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6" name="Google Shape;376;g26fea6bdb0_0_129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6fea6bdb0_0_129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6ff97023e_0_230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3" name="Google Shape;383;g26ff97023e_0_230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6ff97023e_0_230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6fea6bdb0_0_141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0" name="Google Shape;390;g26fea6bdb0_0_141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6fea6bdb0_0_141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b0ae35a0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6b0ae35a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6b0ae35a05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b0ae35a05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6b0ae35a0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6b0ae35a05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1f879fd3b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51f879fd3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51f879fd3b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-7772"/>
            <a:ext cx="9144000" cy="7260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4676623"/>
            <a:ext cx="9144000" cy="4833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1179755" y="1571794"/>
            <a:ext cx="7188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1179755" y="2674312"/>
            <a:ext cx="65025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1"/>
            <a:ext cx="9144000" cy="14457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UIT logo2014-white.png"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3718" y="301617"/>
            <a:ext cx="4680682" cy="8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6629400" y="1"/>
            <a:ext cx="2057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57200" y="205980"/>
            <a:ext cx="6019800" cy="4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05978"/>
            <a:ext cx="82296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200150"/>
            <a:ext cx="4038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8524" y="2756"/>
            <a:ext cx="82296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609810"/>
            <a:ext cx="4040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5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5" y="2180036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7200" y="1"/>
            <a:ext cx="30084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3575050" y="204788"/>
            <a:ext cx="5111700" cy="4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1792291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1792291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57200" y="863973"/>
            <a:ext cx="8229600" cy="4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7772"/>
            <a:ext cx="9144000" cy="7260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4676623"/>
            <a:ext cx="9144000" cy="4833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863973"/>
            <a:ext cx="8229600" cy="4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UIT logo2014-white.png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9500" y="4777050"/>
            <a:ext cx="2020036" cy="31697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ylabs.io/docs/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openondemand.org/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rcs@columbia.edu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confluence.columbia.edu/confluence/display/rcs/Terremoto+HPC+Cluster+User+Documentation" TargetMode="External"/><Relationship Id="rId4" Type="http://schemas.openxmlformats.org/officeDocument/2006/relationships/hyperlink" Target="https://confluence.columbia.edu/confluence/display/rcs/Habanero+HPC+Cluster+User+Documentation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goo.gl/forms/v2EViPPUEXxTRMTX2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events.columbia.edu/cal/event/eventView.do?b=de&amp;calPath=%2Fpublic%2Fcals%2FMainCal&amp;guid=CAL-00bb9e24-6dd8bf9f-016d-db52faff-00000d8eevents@columbia.edu&amp;recurrenceId=" TargetMode="External"/><Relationship Id="rId4" Type="http://schemas.openxmlformats.org/officeDocument/2006/relationships/hyperlink" Target="https://events.columbia.edu/cal/event/eventView.do?b=de&amp;calPath=%2Fpublic%2Fcals%2FMainCal&amp;guid=CAL-00bb9e24-6dd8bf9f-016d-db52faff-00000d8eevents@columbia.edu&amp;recurrenceId=" TargetMode="External"/><Relationship Id="rId5" Type="http://schemas.openxmlformats.org/officeDocument/2006/relationships/hyperlink" Target="https://events.columbia.edu/cal/event/eventView.do?b=de&amp;calPath=%2Fpublic%2Fcals%2FMainCal&amp;guid=CAL-00bb9e24-6dd8bf9f-016d-db4a8956-00000b59events@columbia.edu&amp;recurrenceId=" TargetMode="External"/><Relationship Id="rId6" Type="http://schemas.openxmlformats.org/officeDocument/2006/relationships/hyperlink" Target="https://events.columbia.edu/cal/event/eventView.do?b=de&amp;calPath=%2Fpublic%2Fcals%2FMainCal&amp;guid=CAL-00bb9e24-6dd8bf9f-016d-db4d4ea0-00000bbfevents@columbia.edu&amp;recurrenceId=" TargetMode="External"/><Relationship Id="rId7" Type="http://schemas.openxmlformats.org/officeDocument/2006/relationships/hyperlink" Target="https://events.columbia.edu/cal/event/eventView.do?b=de&amp;calPath=%2Fpublic%2Fcals%2FMainCal&amp;guid=CAL-00bb9e24-6dd8bf9f-016d-db4f79b9-00000c16events@columbia.edu&amp;recurrenceId=" TargetMode="External"/><Relationship Id="rId8" Type="http://schemas.openxmlformats.org/officeDocument/2006/relationships/hyperlink" Target="https://rcfoundations.research.columbia.edu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rcfoundations.research.columbia.edu/" TargetMode="External"/><Relationship Id="rId4" Type="http://schemas.openxmlformats.org/officeDocument/2006/relationships/hyperlink" Target="https://library.columbia.edu/services/research-data-services.html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1179750" y="1952800"/>
            <a:ext cx="71883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434343"/>
                </a:solidFill>
              </a:rPr>
              <a:t>HPC Operating Committee</a:t>
            </a:r>
            <a:endParaRPr b="1" sz="36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Fall 2019 Meeting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1179750" y="3473769"/>
            <a:ext cx="4593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 sz="2000">
                <a:solidFill>
                  <a:srgbClr val="434343"/>
                </a:solidFill>
              </a:rPr>
              <a:t>November 12, 2019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34343"/>
                </a:solidFill>
              </a:rPr>
              <a:t>Meeting Called By: </a:t>
            </a:r>
            <a:r>
              <a:rPr b="1" lang="en-US" sz="2000">
                <a:solidFill>
                  <a:srgbClr val="434343"/>
                </a:solidFill>
              </a:rPr>
              <a:t>Kyle Mandli</a:t>
            </a:r>
            <a:r>
              <a:rPr lang="en-US" sz="2000">
                <a:solidFill>
                  <a:srgbClr val="434343"/>
                </a:solidFill>
              </a:rPr>
              <a:t>, Chair</a:t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225" y="3204675"/>
            <a:ext cx="3403625" cy="10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Specifications - After Expansion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10145" l="0" r="0" t="13512"/>
          <a:stretch/>
        </p:blipFill>
        <p:spPr>
          <a:xfrm>
            <a:off x="5832600" y="770775"/>
            <a:ext cx="3255025" cy="10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457200" y="711575"/>
            <a:ext cx="82296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137 Compute Nodes (3,288 cores)</a:t>
            </a:r>
            <a:endParaRPr b="1" sz="22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111 Standard nodes (192 GB)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14 High Memory nodes (768 GB)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12 GPU nodes with NVIDIA V100 GPUs</a:t>
            </a:r>
            <a:endParaRPr sz="18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510 TB storage</a:t>
            </a:r>
            <a:r>
              <a:rPr lang="en-US" sz="2200">
                <a:solidFill>
                  <a:srgbClr val="434343"/>
                </a:solidFill>
              </a:rPr>
              <a:t> (Data Direct Networks GPFS GS7K)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Dual Skylake Gold 6126 cpus</a:t>
            </a:r>
            <a:r>
              <a:rPr lang="en-US" sz="2200">
                <a:solidFill>
                  <a:srgbClr val="434343"/>
                </a:solidFill>
              </a:rPr>
              <a:t>, 2.6 Ghz, AVX-512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100 Gb/s EDR </a:t>
            </a:r>
            <a:r>
              <a:rPr lang="en-US" sz="2200">
                <a:solidFill>
                  <a:srgbClr val="434343"/>
                </a:solidFill>
              </a:rPr>
              <a:t>Infiniband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480 GB SSD</a:t>
            </a:r>
            <a:r>
              <a:rPr lang="en-US" sz="2200">
                <a:solidFill>
                  <a:srgbClr val="434343"/>
                </a:solidFill>
              </a:rPr>
              <a:t> local drives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Slurm </a:t>
            </a:r>
            <a:r>
              <a:rPr lang="en-US" sz="2200">
                <a:solidFill>
                  <a:srgbClr val="434343"/>
                </a:solidFill>
              </a:rPr>
              <a:t>job scheduler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Benchmarks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457200" y="863975"/>
            <a:ext cx="8524500" cy="3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High Performance LINPACK (HPL) </a:t>
            </a:r>
            <a:r>
              <a:rPr lang="en-US" sz="2200">
                <a:solidFill>
                  <a:srgbClr val="434343"/>
                </a:solidFill>
              </a:rPr>
              <a:t>measures compute performance and is used to build the TOP500 list of supercomputers. HPL is now run automatically when our HPC nodes start up.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Terremoto CPU Gigaflops per node = </a:t>
            </a:r>
            <a:r>
              <a:rPr b="1" lang="en-US" sz="2200">
                <a:solidFill>
                  <a:srgbClr val="434343"/>
                </a:solidFill>
              </a:rPr>
              <a:t>1210 Gigaflops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Skylake </a:t>
            </a:r>
            <a:r>
              <a:rPr b="1" lang="en-US" sz="2200">
                <a:solidFill>
                  <a:srgbClr val="434343"/>
                </a:solidFill>
              </a:rPr>
              <a:t>2.6 Ghz</a:t>
            </a:r>
            <a:r>
              <a:rPr lang="en-US" sz="2200">
                <a:solidFill>
                  <a:srgbClr val="434343"/>
                </a:solidFill>
              </a:rPr>
              <a:t> CPU, </a:t>
            </a:r>
            <a:r>
              <a:rPr b="1" lang="en-US" sz="2200">
                <a:solidFill>
                  <a:srgbClr val="434343"/>
                </a:solidFill>
              </a:rPr>
              <a:t>AVX-512</a:t>
            </a:r>
            <a:r>
              <a:rPr lang="en-US" sz="2200">
                <a:solidFill>
                  <a:srgbClr val="434343"/>
                </a:solidFill>
              </a:rPr>
              <a:t> advanced vector extensions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HPL benchmark runs </a:t>
            </a:r>
            <a:r>
              <a:rPr b="1" lang="en-US" sz="2200">
                <a:solidFill>
                  <a:srgbClr val="434343"/>
                </a:solidFill>
              </a:rPr>
              <a:t>44% faster than Habanero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i="1" lang="en-US" sz="2200">
                <a:solidFill>
                  <a:srgbClr val="434343"/>
                </a:solidFill>
              </a:rPr>
              <a:t>Rebuild your code, when possible with Intel Compiler!</a:t>
            </a:r>
            <a:endParaRPr i="1"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Habanero CPU Gigaflops per node = </a:t>
            </a:r>
            <a:r>
              <a:rPr b="1" lang="en-US" sz="2200">
                <a:solidFill>
                  <a:srgbClr val="434343"/>
                </a:solidFill>
              </a:rPr>
              <a:t>840 Gigaflops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Broadwell </a:t>
            </a:r>
            <a:r>
              <a:rPr b="1" lang="en-US" sz="2200">
                <a:solidFill>
                  <a:srgbClr val="434343"/>
                </a:solidFill>
              </a:rPr>
              <a:t>2.2 Ghz</a:t>
            </a:r>
            <a:r>
              <a:rPr lang="en-US" sz="2200">
                <a:solidFill>
                  <a:srgbClr val="434343"/>
                </a:solidFill>
              </a:rPr>
              <a:t> CPU, </a:t>
            </a:r>
            <a:r>
              <a:rPr b="1" lang="en-US" sz="2200">
                <a:solidFill>
                  <a:srgbClr val="434343"/>
                </a:solidFill>
              </a:rPr>
              <a:t>AVX-2</a:t>
            </a:r>
            <a:r>
              <a:rPr lang="en-US" sz="2200">
                <a:solidFill>
                  <a:srgbClr val="434343"/>
                </a:solidFill>
              </a:rPr>
              <a:t> 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Cluster Usage in Core Hours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50" y="791219"/>
            <a:ext cx="6490824" cy="38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6188825" y="4119025"/>
            <a:ext cx="2879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Max Theoretical Core Hours Per Day = </a:t>
            </a:r>
            <a:r>
              <a:rPr b="1"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63,360</a:t>
            </a:r>
            <a:endParaRPr b="1" i="1" sz="1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Total core hours </a:t>
            </a: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used </a:t>
            </a: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since launch: </a:t>
            </a:r>
            <a:r>
              <a:rPr b="1"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13.4 million</a:t>
            </a:r>
            <a:endParaRPr b="1" i="1" sz="1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Terremoto - Job Statistics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6" name="Google Shape;166;p25"/>
          <p:cNvGraphicFramePr/>
          <p:nvPr/>
        </p:nvGraphicFramePr>
        <p:xfrm>
          <a:off x="478100" y="13154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{D0CE7011-F64B-4890-8B58-BC32A2B4B43A}</a:tableStyleId>
              </a:tblPr>
              <a:tblGrid>
                <a:gridCol w="1370450"/>
                <a:gridCol w="1370450"/>
                <a:gridCol w="1370450"/>
                <a:gridCol w="1370450"/>
                <a:gridCol w="1370450"/>
                <a:gridCol w="1370450"/>
              </a:tblGrid>
              <a:tr h="8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- 49 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50 - 249 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250 - 499 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500 - 999 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1000+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193,811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76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7" name="Google Shape;167;p25"/>
          <p:cNvSpPr txBox="1"/>
          <p:nvPr/>
        </p:nvSpPr>
        <p:spPr>
          <a:xfrm>
            <a:off x="478100" y="748319"/>
            <a:ext cx="47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Job Sizes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(Last 12 Months)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350550" y="2791525"/>
            <a:ext cx="6847500" cy="16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Average Job Size: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17 cores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Median Job Size: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3.1 cores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Average Job Walltime: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5.8 hours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Queue Wait Time: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1.8 hours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Queue Wait Time: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minutes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Habanero</a:t>
            </a:r>
            <a:endParaRPr/>
          </a:p>
        </p:txBody>
      </p:sp>
      <p:pic>
        <p:nvPicPr>
          <p:cNvPr descr="C:\Local\Rob\Workshops\Habanero Info 2017-01-31\_dsc0009_32368849245_o.jpg" id="175" name="Google Shape;1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675" y="817050"/>
            <a:ext cx="5452181" cy="3652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Habanero - Specifications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457200" y="863975"/>
            <a:ext cx="82296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34343"/>
                </a:solidFill>
              </a:rPr>
              <a:t>S</a:t>
            </a:r>
            <a:r>
              <a:rPr b="1" lang="en-US" sz="2200">
                <a:solidFill>
                  <a:srgbClr val="434343"/>
                </a:solidFill>
              </a:rPr>
              <a:t>pecs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302 nodes (7248 cores)</a:t>
            </a:r>
            <a:endParaRPr sz="22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234 Standard servers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41 High memory servers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27 GPU servers</a:t>
            </a:r>
            <a:endParaRPr sz="18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740 TB storage (DDN GS7K GPFS)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i="1" lang="en-US" sz="2200">
                <a:solidFill>
                  <a:srgbClr val="434343"/>
                </a:solidFill>
              </a:rPr>
              <a:t>Adding 60 TB more in December 2019</a:t>
            </a:r>
            <a:endParaRPr i="1"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434343"/>
                </a:solidFill>
              </a:rPr>
              <a:t>Lifespan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i="1" lang="en-US" sz="2200">
                <a:solidFill>
                  <a:srgbClr val="434343"/>
                </a:solidFill>
              </a:rPr>
              <a:t>222 nodes expire December 2020</a:t>
            </a:r>
            <a:endParaRPr i="1"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i="1" lang="en-US" sz="2200">
                <a:solidFill>
                  <a:srgbClr val="434343"/>
                </a:solidFill>
              </a:rPr>
              <a:t>80 nodes expire December 2021</a:t>
            </a:r>
            <a:endParaRPr i="1"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Head Nodes</a:t>
            </a:r>
            <a:endParaRPr/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</a:rPr>
              <a:t>2 Submit nodes</a:t>
            </a:r>
            <a:endParaRPr b="1" i="0" sz="2400" u="none" cap="none" strike="noStrike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Submit jobs to compute nodes</a:t>
            </a:r>
            <a:endParaRPr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</a:rPr>
              <a:t>2 Data Transfer nodes (10 Gb) </a:t>
            </a:r>
            <a:endParaRPr b="1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i="0" lang="en-US" sz="2400" u="none" cap="none" strike="noStrike">
                <a:solidFill>
                  <a:srgbClr val="434343"/>
                </a:solidFill>
              </a:rPr>
              <a:t>scp, rdist, Globus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</a:rPr>
              <a:t>2 Management nodes</a:t>
            </a:r>
            <a:endParaRPr b="1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i="0" lang="en-US" sz="2400" u="none" cap="none" strike="noStrike">
                <a:solidFill>
                  <a:srgbClr val="434343"/>
                </a:solidFill>
              </a:rPr>
              <a:t>Bright Cluster Manager, Slurm</a:t>
            </a:r>
            <a:endParaRPr i="0" sz="2400" u="none" cap="none" strike="noStrike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Habanero - Participation and Usage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b="1" lang="en-US">
                <a:solidFill>
                  <a:srgbClr val="434343"/>
                </a:solidFill>
              </a:rPr>
              <a:t>44 </a:t>
            </a:r>
            <a:r>
              <a:rPr lang="en-US">
                <a:solidFill>
                  <a:srgbClr val="434343"/>
                </a:solidFill>
              </a:rPr>
              <a:t>groups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b="1" lang="en-US">
                <a:solidFill>
                  <a:srgbClr val="434343"/>
                </a:solidFill>
              </a:rPr>
              <a:t>1,897</a:t>
            </a:r>
            <a:r>
              <a:rPr lang="en-US">
                <a:solidFill>
                  <a:srgbClr val="434343"/>
                </a:solidFill>
              </a:rPr>
              <a:t> users since launch</a:t>
            </a:r>
            <a:r>
              <a:rPr b="1" lang="en-US">
                <a:solidFill>
                  <a:srgbClr val="434343"/>
                </a:solidFill>
              </a:rPr>
              <a:t> </a:t>
            </a:r>
            <a:r>
              <a:rPr lang="en-US" sz="2000">
                <a:solidFill>
                  <a:srgbClr val="434343"/>
                </a:solidFill>
              </a:rPr>
              <a:t>(</a:t>
            </a:r>
            <a:r>
              <a:rPr b="1" lang="en-US" sz="2000">
                <a:solidFill>
                  <a:srgbClr val="434343"/>
                </a:solidFill>
              </a:rPr>
              <a:t>215 </a:t>
            </a:r>
            <a:r>
              <a:rPr lang="en-US" sz="2000">
                <a:solidFill>
                  <a:srgbClr val="434343"/>
                </a:solidFill>
              </a:rPr>
              <a:t>active)</a:t>
            </a:r>
            <a:endParaRPr sz="2000">
              <a:solidFill>
                <a:srgbClr val="434343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</a:pPr>
            <a:r>
              <a:rPr lang="en-US" sz="2000">
                <a:solidFill>
                  <a:srgbClr val="434343"/>
                </a:solidFill>
              </a:rPr>
              <a:t>(</a:t>
            </a:r>
            <a:r>
              <a:rPr b="1" lang="en-US" sz="2000">
                <a:solidFill>
                  <a:srgbClr val="434343"/>
                </a:solidFill>
              </a:rPr>
              <a:t>347</a:t>
            </a:r>
            <a:r>
              <a:rPr lang="en-US" sz="2000">
                <a:solidFill>
                  <a:srgbClr val="434343"/>
                </a:solidFill>
              </a:rPr>
              <a:t> added since </a:t>
            </a:r>
            <a:r>
              <a:rPr lang="en-US" sz="2000">
                <a:solidFill>
                  <a:srgbClr val="434343"/>
                </a:solidFill>
              </a:rPr>
              <a:t>March 2019</a:t>
            </a:r>
            <a:r>
              <a:rPr lang="en-US" sz="2000">
                <a:solidFill>
                  <a:srgbClr val="434343"/>
                </a:solidFill>
              </a:rPr>
              <a:t>)</a:t>
            </a:r>
            <a:endParaRPr sz="2000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b="1" lang="en-US">
                <a:solidFill>
                  <a:srgbClr val="434343"/>
                </a:solidFill>
              </a:rPr>
              <a:t>20 </a:t>
            </a:r>
            <a:r>
              <a:rPr lang="en-US">
                <a:solidFill>
                  <a:srgbClr val="434343"/>
                </a:solidFill>
              </a:rPr>
              <a:t>renters since launch </a:t>
            </a:r>
            <a:r>
              <a:rPr lang="en-US" sz="2000">
                <a:solidFill>
                  <a:srgbClr val="434343"/>
                </a:solidFill>
              </a:rPr>
              <a:t>(</a:t>
            </a:r>
            <a:r>
              <a:rPr b="1" lang="en-US" sz="2000">
                <a:solidFill>
                  <a:srgbClr val="434343"/>
                </a:solidFill>
              </a:rPr>
              <a:t>5 </a:t>
            </a:r>
            <a:r>
              <a:rPr lang="en-US" sz="2000">
                <a:solidFill>
                  <a:srgbClr val="434343"/>
                </a:solidFill>
              </a:rPr>
              <a:t>active)</a:t>
            </a:r>
            <a:endParaRPr sz="2000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b="1" lang="en-US">
                <a:solidFill>
                  <a:srgbClr val="434343"/>
                </a:solidFill>
              </a:rPr>
              <a:t>317 </a:t>
            </a:r>
            <a:r>
              <a:rPr lang="en-US">
                <a:solidFill>
                  <a:srgbClr val="434343"/>
                </a:solidFill>
              </a:rPr>
              <a:t>free tier users since launch </a:t>
            </a:r>
            <a:r>
              <a:rPr lang="en-US" sz="2000">
                <a:solidFill>
                  <a:srgbClr val="434343"/>
                </a:solidFill>
              </a:rPr>
              <a:t>(</a:t>
            </a:r>
            <a:r>
              <a:rPr b="1" lang="en-US" sz="2000">
                <a:solidFill>
                  <a:srgbClr val="434343"/>
                </a:solidFill>
              </a:rPr>
              <a:t>33 </a:t>
            </a:r>
            <a:r>
              <a:rPr lang="en-US" sz="2000">
                <a:solidFill>
                  <a:srgbClr val="434343"/>
                </a:solidFill>
              </a:rPr>
              <a:t>active)</a:t>
            </a:r>
            <a:endParaRPr sz="2000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Education tier</a:t>
            </a:r>
            <a:endParaRPr>
              <a:solidFill>
                <a:srgbClr val="434343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</a:pPr>
            <a:r>
              <a:rPr b="1" lang="en-US">
                <a:solidFill>
                  <a:srgbClr val="434343"/>
                </a:solidFill>
              </a:rPr>
              <a:t>18 courses</a:t>
            </a:r>
            <a:r>
              <a:rPr lang="en-US">
                <a:solidFill>
                  <a:srgbClr val="434343"/>
                </a:solidFill>
              </a:rPr>
              <a:t> since launch</a:t>
            </a:r>
            <a:r>
              <a:rPr lang="en-US" sz="2000">
                <a:solidFill>
                  <a:srgbClr val="434343"/>
                </a:solidFill>
              </a:rPr>
              <a:t> (</a:t>
            </a:r>
            <a:r>
              <a:rPr b="1" lang="en-US" sz="2000">
                <a:solidFill>
                  <a:srgbClr val="434343"/>
                </a:solidFill>
              </a:rPr>
              <a:t>3 </a:t>
            </a:r>
            <a:r>
              <a:rPr lang="en-US" sz="2000">
                <a:solidFill>
                  <a:srgbClr val="434343"/>
                </a:solidFill>
              </a:rPr>
              <a:t>added since March 2019)</a:t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Habanero - Cluster Usage in Core Hours</a:t>
            </a: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78" y="755047"/>
            <a:ext cx="7557249" cy="39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6188825" y="4125075"/>
            <a:ext cx="28791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Max Theoretical Core Hours Per Day = </a:t>
            </a:r>
            <a:r>
              <a:rPr b="1"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174,528</a:t>
            </a:r>
            <a:endParaRPr i="1" sz="1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Total core hours in past 12 months: </a:t>
            </a:r>
            <a:r>
              <a:rPr b="1"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40.7 million</a:t>
            </a:r>
            <a:endParaRPr i="1" sz="1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Habanero</a:t>
            </a: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Job Statistics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1" name="Google Shape;211;p31"/>
          <p:cNvGraphicFramePr/>
          <p:nvPr/>
        </p:nvGraphicFramePr>
        <p:xfrm>
          <a:off x="478100" y="1288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{D0CE7011-F64B-4890-8B58-BC32A2B4B43A}</a:tableStyleId>
              </a:tblPr>
              <a:tblGrid>
                <a:gridCol w="1370450"/>
                <a:gridCol w="1370450"/>
                <a:gridCol w="1370450"/>
                <a:gridCol w="1370450"/>
                <a:gridCol w="1370450"/>
                <a:gridCol w="1370450"/>
              </a:tblGrid>
              <a:tr h="8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1 - 49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50 - 249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250 - 499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500 - 999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1000+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812,849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778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2" name="Google Shape;212;p31"/>
          <p:cNvSpPr txBox="1"/>
          <p:nvPr/>
        </p:nvSpPr>
        <p:spPr>
          <a:xfrm>
            <a:off x="356264" y="745509"/>
            <a:ext cx="35868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Sizes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(Last 12 Months)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350550" y="2875975"/>
            <a:ext cx="80019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Average Job Size: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17.4 cores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Median Job Size: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2.4 cores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Average Job Walltime: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5.4 hours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Queue Wait Time: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3.3 hours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Queue Wait Time: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57200" y="928592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George Garrett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Manager, Research Computing Services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gsg8@columbia.edu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The HPC Support Team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(</a:t>
            </a:r>
            <a:r>
              <a:rPr lang="en-US">
                <a:solidFill>
                  <a:srgbClr val="434343"/>
                </a:solidFill>
              </a:rPr>
              <a:t>Research Computing Services)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b="1" lang="en-US">
                <a:solidFill>
                  <a:srgbClr val="434343"/>
                </a:solidFill>
              </a:rPr>
              <a:t>hpc-support@columbia.edu</a:t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All Clusters - Total </a:t>
            </a:r>
            <a:r>
              <a:rPr lang="en-US"/>
              <a:t>Usage in Core Hours</a:t>
            </a:r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6371600" y="3794820"/>
            <a:ext cx="27723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Max Theoretical Core Hours Per Day = </a:t>
            </a:r>
            <a:r>
              <a:rPr b="1" i="1" lang="en-US"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237,888</a:t>
            </a:r>
            <a:endParaRPr b="1" i="1" sz="1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Total Combined Cluster Core Hours in last 12 months = </a:t>
            </a:r>
            <a:r>
              <a:rPr b="1"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54.1 million</a:t>
            </a:r>
            <a:endParaRPr b="1" i="1" sz="1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8" y="765000"/>
            <a:ext cx="6424139" cy="381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HPC Updates (Reminder) - Singularity containers</a:t>
            </a:r>
            <a:endParaRPr/>
          </a:p>
        </p:txBody>
      </p:sp>
      <p:sp>
        <p:nvSpPr>
          <p:cNvPr id="228" name="Google Shape;228;p33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228600" y="559175"/>
            <a:ext cx="72303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Singularity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Easy to use, Docker-like containers for HPC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Enables reproducibility and complex software stack setup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Typical use cases</a:t>
            </a:r>
            <a:endParaRPr sz="1800">
              <a:solidFill>
                <a:srgbClr val="434343"/>
              </a:solidFill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Instant deployment of complex software stacks (OpenFOAM, Genomics, Tensorflow)</a:t>
            </a:r>
            <a:endParaRPr sz="1800">
              <a:solidFill>
                <a:srgbClr val="434343"/>
              </a:solidFill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Bring your own container (use on Laptop, HPC, etc.)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Planning a workshop for this in Spring 2020.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Available now on both Terremoto and Habanero!</a:t>
            </a:r>
            <a:endParaRPr sz="1800">
              <a:solidFill>
                <a:srgbClr val="434343"/>
              </a:solidFill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b="1" lang="en-US" sz="1800">
                <a:solidFill>
                  <a:srgbClr val="434343"/>
                </a:solidFill>
              </a:rPr>
              <a:t>$ module load singularity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5325" y="711575"/>
            <a:ext cx="1771975" cy="17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HPC Updates - HPC Web Portal (Pilot on Terremoto)</a:t>
            </a:r>
            <a:endParaRPr i="1"/>
          </a:p>
        </p:txBody>
      </p:sp>
      <p:sp>
        <p:nvSpPr>
          <p:cNvPr id="237" name="Google Shape;237;p34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457200" y="711575"/>
            <a:ext cx="73416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34343"/>
                </a:solidFill>
              </a:rPr>
              <a:t>Open OnDemand HPC Web Portal</a:t>
            </a:r>
            <a:endParaRPr b="1" i="1">
              <a:solidFill>
                <a:srgbClr val="434343"/>
              </a:solidFill>
            </a:endParaRPr>
          </a:p>
          <a:p>
            <a:pPr indent="-1651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Interactive HPC via your web browser. </a:t>
            </a:r>
            <a:endParaRPr sz="1800">
              <a:solidFill>
                <a:srgbClr val="434343"/>
              </a:solidFill>
            </a:endParaRPr>
          </a:p>
          <a:p>
            <a:pPr indent="-1651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M</a:t>
            </a:r>
            <a:r>
              <a:rPr lang="en-US" sz="1800">
                <a:solidFill>
                  <a:srgbClr val="434343"/>
                </a:solidFill>
              </a:rPr>
              <a:t>odernization of the HPC user experience. </a:t>
            </a:r>
            <a:endParaRPr sz="1800">
              <a:solidFill>
                <a:srgbClr val="434343"/>
              </a:solidFill>
            </a:endParaRPr>
          </a:p>
          <a:p>
            <a:pPr indent="-1651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Get an SSH shell, submit and monitor jobs through your browser.</a:t>
            </a:r>
            <a:endParaRPr sz="1800">
              <a:solidFill>
                <a:srgbClr val="434343"/>
              </a:solidFill>
            </a:endParaRPr>
          </a:p>
          <a:p>
            <a:pPr indent="-1651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Open source, NSF funded project.</a:t>
            </a:r>
            <a:endParaRPr sz="1800">
              <a:solidFill>
                <a:srgbClr val="434343"/>
              </a:solidFill>
            </a:endParaRPr>
          </a:p>
          <a:p>
            <a:pPr indent="-1651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https://openondemand.org</a:t>
            </a:r>
            <a:endParaRPr sz="1800">
              <a:solidFill>
                <a:srgbClr val="434343"/>
              </a:solidFill>
            </a:endParaRPr>
          </a:p>
          <a:p>
            <a:pPr indent="-1651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en-US" sz="1800">
                <a:solidFill>
                  <a:srgbClr val="434343"/>
                </a:solidFill>
              </a:rPr>
              <a:t>Piloting on Terremoto. Contact us if interested in trying it out.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464" y="3784697"/>
            <a:ext cx="2857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Data Center Cooling Expansion Complete</a:t>
            </a:r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>
                <a:solidFill>
                  <a:srgbClr val="434343"/>
                </a:solidFill>
              </a:rPr>
              <a:t>Data Center cooling expansion project was completed in July 2019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>
                <a:solidFill>
                  <a:srgbClr val="434343"/>
                </a:solidFill>
              </a:rPr>
              <a:t>A&amp;S, SEAS, EVPR, and CUIT contributed to expand Data Center cooling capacity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>
                <a:solidFill>
                  <a:srgbClr val="434343"/>
                </a:solidFill>
              </a:rPr>
              <a:t>Assures HPC capacity for next several generations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Upcoming Cluster Planning - Spring 2020</a:t>
            </a:r>
            <a:endParaRPr/>
          </a:p>
        </p:txBody>
      </p:sp>
      <p:sp>
        <p:nvSpPr>
          <p:cNvPr id="254" name="Google Shape;254;p36"/>
          <p:cNvSpPr txBox="1"/>
          <p:nvPr>
            <p:ph idx="1" type="body"/>
          </p:nvPr>
        </p:nvSpPr>
        <p:spPr>
          <a:xfrm>
            <a:off x="457200" y="863975"/>
            <a:ext cx="8586000" cy="3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In planning stages, depending on demand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Announcement typically sent out in April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RFP and new machine types likely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Purchase round to commence late Spring 2020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Go-live in Late Fall 2020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34343"/>
                </a:solidFill>
              </a:rPr>
              <a:t>If you are aware of potential demand, including new faculty recruits who may be interested, please contact us at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rcs@columbia.edu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idx="1" type="body"/>
          </p:nvPr>
        </p:nvSpPr>
        <p:spPr>
          <a:xfrm>
            <a:off x="457200" y="895350"/>
            <a:ext cx="82296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•"/>
            </a:pP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Business rules set by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HPC</a:t>
            </a: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Operating Committee.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Rules that require revision can be adjusted.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If you have special requests, such as longer walltime or temporary bumps in priority or resources, contact us. We will forward your request to the HPC OC chair and/or the HPC OC Executive Committee as needed.</a:t>
            </a:r>
            <a:endParaRPr i="0" sz="22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Rules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idx="1" type="body"/>
          </p:nvPr>
        </p:nvSpPr>
        <p:spPr>
          <a:xfrm>
            <a:off x="457200" y="1200150"/>
            <a:ext cx="8229600" cy="3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Node owners get priority access to the nodes they own.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Public nodes have no priority access.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Habanero</a:t>
            </a: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 P</a:t>
            </a: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ublic nodes: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25 total (19 Standard, 3 High Mem, 3 GPU)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Terremoto Public nodes: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 7 total (4 Standard, 1 High Mem, 2 GPU)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Node Priority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idx="1" type="body"/>
          </p:nvPr>
        </p:nvSpPr>
        <p:spPr>
          <a:xfrm>
            <a:off x="457200" y="1200150"/>
            <a:ext cx="8229600" cy="3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Your maximum wall time is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5 days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on nodes your group owns and on public nodes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Your maximum wall time on other group's nodes is </a:t>
            </a:r>
            <a:r>
              <a:rPr b="1"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12 hours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wall time limits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>
            <p:ph idx="1" type="body"/>
          </p:nvPr>
        </p:nvSpPr>
        <p:spPr>
          <a:xfrm>
            <a:off x="457200" y="1200150"/>
            <a:ext cx="8229600" cy="3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If your job asks for 12 hours of walltime or less, it can run on any node across the cluster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If your job asks for more than 12 hours of walltime, it can only run on nodes owned by its own account or public nodes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 Hour Rule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Every job is assigned a priority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Two most important factors in priority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Target share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Recent use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Fair share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58524" y="8810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457200" y="863975"/>
            <a:ext cx="82296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HPC Operating Committee and Executive Committee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HPC Cluster Updates, Usage Stats, and Expansions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2000">
                <a:solidFill>
                  <a:srgbClr val="434343"/>
                </a:solidFill>
              </a:rPr>
              <a:t>Terremoto 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2000">
                <a:solidFill>
                  <a:srgbClr val="434343"/>
                </a:solidFill>
              </a:rPr>
              <a:t>Habanero 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Data Center Cooling Expansion Update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Upcoming Cluster Update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Business Rules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Support Services and Training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HPC Publications Reporting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Feedback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Determined by number of nodes owned by account.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Set to the number of total cores you own.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All members of a group have the same target share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2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Target Share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457200" y="1200150"/>
            <a:ext cx="8229600" cy="3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Number of cores*hours used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recently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"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Calculated at group and user level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Recent use counts for more than past use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Half-life weight currently set to two weeks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Recent Use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If recent use is less than target share, job priority goes up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If recent use is more than target share, job priority goes down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Recalculated every scheduling iteration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Priority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Questions or feedback regarding business rules?</a:t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Rules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idx="1" type="body"/>
          </p:nvPr>
        </p:nvSpPr>
        <p:spPr>
          <a:xfrm>
            <a:off x="457200" y="895350"/>
            <a:ext cx="84669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6 staff members on the HPC Team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Manager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3 Sr. Systems Engineers (System Admin and Tier 2 support)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 Sr. Systems Analysts (Primary providers of Tier 1 support)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1081 Support Ticket Requests Closed in last 12 months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Common requests: onboarding users, how to use the cluster, software requests, job scheduler and business rule inquiries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6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 Services - HPC Team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support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hpc-support@columbia.edu</a:t>
            </a:r>
            <a:endParaRPr b="1"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 Services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hpc.cc.columbia.edu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Click on "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Terremoto documentation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" or "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Habanero documentation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"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8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 Documentation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 support staff are available to answer your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HPC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questions in person on the first Monday of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month.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: 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orth West Corner Building, Science &amp; Eng. Library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: 3-5 pm first Monday of the month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RSVP required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https://goo.gl/forms/v2EViPPUEXxTRMTX2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9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Office Hours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/>
          <p:nvPr>
            <p:ph idx="1" type="body"/>
          </p:nvPr>
        </p:nvSpPr>
        <p:spPr>
          <a:xfrm>
            <a:off x="457200" y="948550"/>
            <a:ext cx="8229600" cy="3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Introduction to HPC Workshop Series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Tuesday, January 28</a:t>
            </a:r>
            <a:r>
              <a:rPr b="1" baseline="30000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2020</a:t>
            </a: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Introduction to H</a:t>
            </a:r>
            <a:r>
              <a:rPr lang="en-US" sz="18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igh Performance Computing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1:00 p.m. – 2:30 p.m.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Tuesday, February 25</a:t>
            </a:r>
            <a:r>
              <a:rPr b="1" baseline="30000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2020: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Introduction to Linux</a:t>
            </a: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1:00 p.m. – 2:30 p.m.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Tuesday, March 3</a:t>
            </a:r>
            <a:r>
              <a:rPr b="1" baseline="30000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1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2020: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6"/>
              </a:rPr>
              <a:t>Introduction to Scripting</a:t>
            </a: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1:00 p.m. – 2:30 p.m.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Tuesday, March 10</a:t>
            </a:r>
            <a:r>
              <a:rPr b="1" baseline="30000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2020</a:t>
            </a: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Introduction to High Performance Computing</a:t>
            </a: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1:00 p.m. – 2:30 p.m.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For a listing of all upcoming events and to register, please visit: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https://rcfoundations.research.columbia.edu/</a:t>
            </a:r>
            <a:endParaRPr i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0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Training Workshops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RCS </a:t>
            </a: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support staff can come and talk to your group about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your research computing needs.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Topics can be general and introductory or tailored to your group.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Talk to us or contact</a:t>
            </a: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rcs</a:t>
            </a:r>
            <a:r>
              <a:rPr b="1"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@columbia.edu</a:t>
            </a: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schedule </a:t>
            </a: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 session.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1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Information Sessions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58524" y="8810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2400"/>
              <a:t>HPC Operating Committee </a:t>
            </a:r>
            <a:endParaRPr sz="2400"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57200" y="863975"/>
            <a:ext cx="82296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The </a:t>
            </a:r>
            <a:r>
              <a:rPr b="1" lang="en-US" sz="2000">
                <a:solidFill>
                  <a:srgbClr val="434343"/>
                </a:solidFill>
              </a:rPr>
              <a:t>HPC Operating Committee</a:t>
            </a:r>
            <a:r>
              <a:rPr lang="en-US" sz="2000">
                <a:solidFill>
                  <a:srgbClr val="434343"/>
                </a:solidFill>
              </a:rPr>
              <a:t> is an open meeting, chaired by Kyle Mandli, that typically meets twice a year to share HPC operating updates and provide a forum to provide guidance, share feedback, and discuss policy. </a:t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idx="1" type="body"/>
          </p:nvPr>
        </p:nvSpPr>
        <p:spPr>
          <a:xfrm>
            <a:off x="457200" y="872350"/>
            <a:ext cx="8229600" cy="3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Upcoming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Foundations of Research Computing Events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Including Bootcamps (Python, R, Unix, Git)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Python User group meetings (Butler Library)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Distinguished Lecture series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Feb 13, 2020: Travis Oliphant (Anaconda, Numpy)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Research Data Services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(Libraries)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Data Club (Python, R)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Provides complimentary programming assistance in Python and R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Map Club (GIS)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2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Additional Workshops, Events, and Trainings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Questions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support services or training?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3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 Services and Training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"/>
          <p:cNvSpPr txBox="1"/>
          <p:nvPr>
            <p:ph idx="1" type="body"/>
          </p:nvPr>
        </p:nvSpPr>
        <p:spPr>
          <a:xfrm>
            <a:off x="457200" y="895350"/>
            <a:ext cx="8229600" cy="3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Research conducted on Terremoto, Habanero, Yeti, and Hotfoot machines has led to over 100 peer-reviewed publications in top-tier research journals.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Reporting publications is critical for demonstrating to University leadership the utility of supporting research computing.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To report new publications utilizing one or more of these machines, please email 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srcpac@columbia.edu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4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HPC Publications Reporting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feedback do you have about your experience with Habanero and/or Terremoto?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5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i="0" sz="30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hpc-support@columbia.edu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6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End of Slides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58524" y="8810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2400"/>
              <a:t>HPC Operating Committee - Executive Committee</a:t>
            </a:r>
            <a:endParaRPr sz="2400"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57200" y="863975"/>
            <a:ext cx="82296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</a:pPr>
            <a:r>
              <a:rPr lang="en-US" sz="2000">
                <a:solidFill>
                  <a:srgbClr val="434343"/>
                </a:solidFill>
              </a:rPr>
              <a:t>The </a:t>
            </a:r>
            <a:r>
              <a:rPr b="1" lang="en-US" sz="2000">
                <a:solidFill>
                  <a:srgbClr val="434343"/>
                </a:solidFill>
              </a:rPr>
              <a:t>HPC Operating Committee</a:t>
            </a:r>
            <a:r>
              <a:rPr lang="en-US" sz="2000">
                <a:solidFill>
                  <a:srgbClr val="434343"/>
                </a:solidFill>
              </a:rPr>
              <a:t> </a:t>
            </a:r>
            <a:r>
              <a:rPr b="1" lang="en-US" sz="2000">
                <a:solidFill>
                  <a:srgbClr val="434343"/>
                </a:solidFill>
              </a:rPr>
              <a:t>Executive Committee</a:t>
            </a:r>
            <a:r>
              <a:rPr lang="en-US" sz="2000">
                <a:solidFill>
                  <a:srgbClr val="434343"/>
                </a:solidFill>
              </a:rPr>
              <a:t> exists to make decisions swiftly between OC meetings when critical to do so. Membership: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</a:rPr>
              <a:t>Ryan Abernathey </a:t>
            </a:r>
            <a:endParaRPr b="1" sz="18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</a:rPr>
              <a:t>Jacqueline Austermann</a:t>
            </a:r>
            <a:endParaRPr b="1" sz="18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</a:rPr>
              <a:t>Andrei Beloborodov</a:t>
            </a:r>
            <a:endParaRPr b="1" sz="18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</a:rPr>
              <a:t>Stefano Fusi </a:t>
            </a:r>
            <a:endParaRPr b="1" sz="18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</a:rPr>
              <a:t>Kyle Mandli</a:t>
            </a:r>
            <a:endParaRPr b="1" sz="18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</a:rPr>
              <a:t>Lorenzo Sironi</a:t>
            </a:r>
            <a:endParaRPr b="1" sz="18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</a:rPr>
              <a:t>Alexander Urban</a:t>
            </a:r>
            <a:endParaRPr b="1" sz="18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High Performance Computing </a:t>
            </a:r>
            <a:r>
              <a:rPr lang="en-US"/>
              <a:t>- Ways to Participate</a:t>
            </a: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b="1" i="0" lang="en-US" u="none" cap="none" strike="noStrike">
                <a:solidFill>
                  <a:srgbClr val="434343"/>
                </a:solidFill>
              </a:rPr>
              <a:t>Four Ways to Participate:</a:t>
            </a:r>
            <a:endParaRPr b="1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 1.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Purchase </a:t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 2.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Rent </a:t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 3.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Free Tier</a:t>
            </a:r>
            <a:r>
              <a:rPr lang="en-US" sz="2000">
                <a:solidFill>
                  <a:srgbClr val="434343"/>
                </a:solidFill>
              </a:rPr>
              <a:t> (Habanero)</a:t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 4.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Education Tier </a:t>
            </a:r>
            <a:r>
              <a:rPr lang="en-US" sz="2000">
                <a:solidFill>
                  <a:srgbClr val="434343"/>
                </a:solidFill>
              </a:rPr>
              <a:t>(Habanero, Terremoto)</a:t>
            </a:r>
            <a:endParaRPr i="1" sz="2000">
              <a:solidFill>
                <a:srgbClr val="434343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18092" l="4645" r="12846" t="13736"/>
          <a:stretch/>
        </p:blipFill>
        <p:spPr>
          <a:xfrm>
            <a:off x="5235225" y="2447775"/>
            <a:ext cx="2887350" cy="18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 b="10145" l="0" r="0" t="13512"/>
          <a:stretch/>
        </p:blipFill>
        <p:spPr>
          <a:xfrm>
            <a:off x="4590450" y="1054925"/>
            <a:ext cx="4176900" cy="13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7199" l="0" r="0" t="15556"/>
          <a:stretch/>
        </p:blipFill>
        <p:spPr>
          <a:xfrm>
            <a:off x="4995038" y="814500"/>
            <a:ext cx="3617226" cy="372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b="10145" l="0" r="0" t="13512"/>
          <a:stretch/>
        </p:blipFill>
        <p:spPr>
          <a:xfrm>
            <a:off x="389600" y="977050"/>
            <a:ext cx="4220100" cy="13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89600" y="3513975"/>
            <a:ext cx="4508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Launched in December 2018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Expanding in December 2019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Expansion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10145" l="0" r="0" t="13512"/>
          <a:stretch/>
        </p:blipFill>
        <p:spPr>
          <a:xfrm>
            <a:off x="5832600" y="770775"/>
            <a:ext cx="3255025" cy="10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457200" y="711575"/>
            <a:ext cx="82296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27 </a:t>
            </a:r>
            <a:r>
              <a:rPr b="1" lang="en-US" sz="2200">
                <a:solidFill>
                  <a:srgbClr val="434343"/>
                </a:solidFill>
              </a:rPr>
              <a:t>Compute Nodes (648 cores) 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000">
                <a:solidFill>
                  <a:srgbClr val="434343"/>
                </a:solidFill>
              </a:rPr>
              <a:t>19 Standard Nodes</a:t>
            </a:r>
            <a:r>
              <a:rPr lang="en-US" sz="2000">
                <a:solidFill>
                  <a:srgbClr val="434343"/>
                </a:solidFill>
              </a:rPr>
              <a:t> </a:t>
            </a:r>
            <a:endParaRPr sz="2000"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000">
                <a:solidFill>
                  <a:srgbClr val="434343"/>
                </a:solidFill>
              </a:rPr>
              <a:t>4 High Memory nodes </a:t>
            </a:r>
            <a:endParaRPr sz="2000"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000">
                <a:solidFill>
                  <a:srgbClr val="434343"/>
                </a:solidFill>
              </a:rPr>
              <a:t>4 GPU nodes with NVIDIA V100 GPUs</a:t>
            </a:r>
            <a:endParaRPr sz="2000">
              <a:solidFill>
                <a:srgbClr val="434343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80</a:t>
            </a:r>
            <a:r>
              <a:rPr b="1" lang="en-US" sz="2200">
                <a:solidFill>
                  <a:srgbClr val="434343"/>
                </a:solidFill>
              </a:rPr>
              <a:t> TB of storage </a:t>
            </a:r>
            <a:r>
              <a:rPr lang="en-US" sz="2200">
                <a:solidFill>
                  <a:srgbClr val="434343"/>
                </a:solidFill>
              </a:rPr>
              <a:t>of additional storage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10 Research Groups </a:t>
            </a:r>
            <a:r>
              <a:rPr lang="en-US" sz="2200">
                <a:solidFill>
                  <a:srgbClr val="434343"/>
                </a:solidFill>
              </a:rPr>
              <a:t>participated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34343"/>
                </a:solidFill>
              </a:rPr>
              <a:t>Terremoto Expansion machines have arrived and will go live in early </a:t>
            </a:r>
            <a:r>
              <a:rPr b="1" i="1" lang="en-US" sz="2200">
                <a:solidFill>
                  <a:srgbClr val="434343"/>
                </a:solidFill>
              </a:rPr>
              <a:t>December 2019</a:t>
            </a:r>
            <a:r>
              <a:rPr lang="en-US" sz="2200">
                <a:solidFill>
                  <a:srgbClr val="434343"/>
                </a:solidFill>
              </a:rPr>
              <a:t>.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Participation and Usage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10145" l="0" r="0" t="13512"/>
          <a:stretch/>
        </p:blipFill>
        <p:spPr>
          <a:xfrm>
            <a:off x="5832600" y="770775"/>
            <a:ext cx="3255025" cy="10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81000" y="7877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•"/>
            </a:pPr>
            <a:r>
              <a:rPr b="1" lang="en-US">
                <a:solidFill>
                  <a:srgbClr val="434343"/>
                </a:solidFill>
              </a:rPr>
              <a:t>29 </a:t>
            </a:r>
            <a:r>
              <a:rPr lang="en-US">
                <a:solidFill>
                  <a:srgbClr val="434343"/>
                </a:solidFill>
              </a:rPr>
              <a:t>research groups</a:t>
            </a:r>
            <a:endParaRPr>
              <a:solidFill>
                <a:srgbClr val="434343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b="1" lang="en-US">
                <a:solidFill>
                  <a:srgbClr val="434343"/>
                </a:solidFill>
              </a:rPr>
              <a:t>325 </a:t>
            </a:r>
            <a:r>
              <a:rPr lang="en-US">
                <a:solidFill>
                  <a:srgbClr val="434343"/>
                </a:solidFill>
              </a:rPr>
              <a:t>users (101 active in past 90 days)</a:t>
            </a:r>
            <a:endParaRPr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(135 users added since March 2019)</a:t>
            </a:r>
            <a:endParaRPr sz="2200">
              <a:solidFill>
                <a:srgbClr val="434343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b="1" lang="en-US">
                <a:solidFill>
                  <a:srgbClr val="434343"/>
                </a:solidFill>
              </a:rPr>
              <a:t>13.4 million core hours</a:t>
            </a:r>
            <a:r>
              <a:rPr lang="en-US">
                <a:solidFill>
                  <a:srgbClr val="434343"/>
                </a:solidFill>
              </a:rPr>
              <a:t> utilized since launch in December 2018</a:t>
            </a:r>
            <a:endParaRPr>
              <a:solidFill>
                <a:srgbClr val="434343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b="1" lang="en-US">
                <a:solidFill>
                  <a:srgbClr val="434343"/>
                </a:solidFill>
              </a:rPr>
              <a:t>5 year </a:t>
            </a:r>
            <a:r>
              <a:rPr lang="en-US">
                <a:solidFill>
                  <a:srgbClr val="434343"/>
                </a:solidFill>
              </a:rPr>
              <a:t>lifetime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